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28"/>
  </p:notesMasterIdLst>
  <p:sldIdLst>
    <p:sldId id="295" r:id="rId2"/>
    <p:sldId id="319" r:id="rId3"/>
    <p:sldId id="307" r:id="rId4"/>
    <p:sldId id="308" r:id="rId5"/>
    <p:sldId id="315" r:id="rId6"/>
    <p:sldId id="316" r:id="rId7"/>
    <p:sldId id="325" r:id="rId8"/>
    <p:sldId id="314" r:id="rId9"/>
    <p:sldId id="317" r:id="rId10"/>
    <p:sldId id="305" r:id="rId11"/>
    <p:sldId id="320" r:id="rId12"/>
    <p:sldId id="324" r:id="rId13"/>
    <p:sldId id="269" r:id="rId14"/>
    <p:sldId id="309" r:id="rId15"/>
    <p:sldId id="310" r:id="rId16"/>
    <p:sldId id="258" r:id="rId17"/>
    <p:sldId id="283" r:id="rId18"/>
    <p:sldId id="318" r:id="rId19"/>
    <p:sldId id="261" r:id="rId20"/>
    <p:sldId id="321" r:id="rId21"/>
    <p:sldId id="265" r:id="rId22"/>
    <p:sldId id="312" r:id="rId23"/>
    <p:sldId id="268" r:id="rId24"/>
    <p:sldId id="263" r:id="rId25"/>
    <p:sldId id="323" r:id="rId26"/>
    <p:sldId id="32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41" autoAdjust="0"/>
  </p:normalViewPr>
  <p:slideViewPr>
    <p:cSldViewPr snapToGrid="0" snapToObjects="1">
      <p:cViewPr>
        <p:scale>
          <a:sx n="100" d="100"/>
          <a:sy n="100" d="100"/>
        </p:scale>
        <p:origin x="-1544" y="-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632F3-E68D-C94A-9F7A-C3F30778A0F5}" type="datetimeFigureOut">
              <a:rPr lang="en-US" smtClean="0"/>
              <a:t>5/4/16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CA16E-54E8-534A-8E73-D0B3883F58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7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CA16E-54E8-534A-8E73-D0B3883F58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3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E4D-BA1A-E94B-BF5B-C6216AF01205}" type="datetimeFigureOut">
              <a:rPr lang="en-US" smtClean="0"/>
              <a:t>5/4/16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321A6-22A5-7047-AE00-A563378FBBD2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E4D-BA1A-E94B-BF5B-C6216AF01205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1A6-22A5-7047-AE00-A563378FBBD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E4D-BA1A-E94B-BF5B-C6216AF01205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1A6-22A5-7047-AE00-A563378FBBD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A70E4D-BA1A-E94B-BF5B-C6216AF01205}" type="datetimeFigureOut">
              <a:rPr lang="en-US" smtClean="0"/>
              <a:t>5/4/16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4321A6-22A5-7047-AE00-A563378FBBD2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E4D-BA1A-E94B-BF5B-C6216AF01205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1A6-22A5-7047-AE00-A563378FBBD2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E4D-BA1A-E94B-BF5B-C6216AF01205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1A6-22A5-7047-AE00-A563378FBBD2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1A6-22A5-7047-AE00-A563378FBBD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E4D-BA1A-E94B-BF5B-C6216AF01205}" type="datetimeFigureOut">
              <a:rPr lang="en-US" smtClean="0"/>
              <a:t>5/4/16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E4D-BA1A-E94B-BF5B-C6216AF01205}" type="datetimeFigureOut">
              <a:rPr lang="en-US" smtClean="0"/>
              <a:t>5/4/16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1A6-22A5-7047-AE00-A563378FBBD2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E4D-BA1A-E94B-BF5B-C6216AF01205}" type="datetimeFigureOut">
              <a:rPr lang="en-US" smtClean="0"/>
              <a:t>5/4/16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1A6-22A5-7047-AE00-A563378FBBD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A70E4D-BA1A-E94B-BF5B-C6216AF01205}" type="datetimeFigureOut">
              <a:rPr lang="en-US" smtClean="0"/>
              <a:t>5/4/16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4321A6-22A5-7047-AE00-A563378FBBD2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E4D-BA1A-E94B-BF5B-C6216AF01205}" type="datetimeFigureOut">
              <a:rPr lang="en-US" smtClean="0"/>
              <a:t>5/4/16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321A6-22A5-7047-AE00-A563378FBBD2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A70E4D-BA1A-E94B-BF5B-C6216AF01205}" type="datetimeFigureOut">
              <a:rPr lang="en-US" smtClean="0"/>
              <a:t>5/4/16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C4321A6-22A5-7047-AE00-A563378FBBD2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pulation-circl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032000"/>
            <a:ext cx="8229600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AMERICA EN EL HORIZONTE COLONIAL DE LA MODERNIDAD</a:t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Universidad de Costa Rica,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Marzo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16, 2016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1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													</a:t>
            </a:r>
            <a:r>
              <a:rPr lang="en-US" sz="3200" dirty="0" err="1" smtClean="0"/>
              <a:t>Mapa</a:t>
            </a:r>
            <a:r>
              <a:rPr lang="en-US" sz="3200" dirty="0" smtClean="0"/>
              <a:t> de Mateo Ricci,</a:t>
            </a:r>
            <a:r>
              <a:rPr lang="en-US" sz="3200" dirty="0"/>
              <a:t> </a:t>
            </a:r>
            <a:r>
              <a:rPr lang="en-US" sz="3200" dirty="0" smtClean="0"/>
              <a:t>							circa 1585</a:t>
            </a:r>
            <a:endParaRPr lang="en-US" sz="3200" dirty="0"/>
          </a:p>
        </p:txBody>
      </p:sp>
      <p:pic>
        <p:nvPicPr>
          <p:cNvPr id="7" name="Content Placeholder 6" descr="MateoRicci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531" b="-76531"/>
          <a:stretch>
            <a:fillRect/>
          </a:stretch>
        </p:blipFill>
        <p:spPr>
          <a:xfrm>
            <a:off x="2540000" y="2108200"/>
            <a:ext cx="6396736" cy="6515100"/>
          </a:xfrm>
        </p:spPr>
      </p:pic>
      <p:pic>
        <p:nvPicPr>
          <p:cNvPr id="4" name="Content Placeholder 3" descr="MateoRicci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11" b="-6711"/>
          <a:stretch>
            <a:fillRect/>
          </a:stretch>
        </p:blipFill>
        <p:spPr>
          <a:xfrm>
            <a:off x="268732" y="-228600"/>
            <a:ext cx="4567936" cy="4572000"/>
          </a:xfrm>
        </p:spPr>
      </p:pic>
    </p:spTree>
    <p:extLst>
      <p:ext uri="{BB962C8B-B14F-4D97-AF65-F5344CB8AC3E}">
        <p14:creationId xmlns:p14="http://schemas.microsoft.com/office/powerpoint/2010/main" val="238578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Segunda</a:t>
            </a:r>
            <a:r>
              <a:rPr lang="en-US" dirty="0" smtClean="0"/>
              <a:t> Parte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2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MISFERIO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44600" y="2171700"/>
            <a:ext cx="116332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John Speed, 1651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88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eenwich large-prime-meridia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657" y="1523999"/>
            <a:ext cx="8710510" cy="513456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</a:rPr>
              <a:t>The Axis Mundi moves from Rome to Greenwich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My brother died at the age of 45 from, what was ruled, an accidental overdose.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He had been a heroin addict most of his life.   The usual story, in and out of rehab and jail, government sponsored methadone programs, lying, stealing, </a:t>
            </a:r>
          </a:p>
        </p:txBody>
      </p:sp>
      <p:pic>
        <p:nvPicPr>
          <p:cNvPr id="7" name="Content Placeholder 6" descr="Opium Wars 2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944" b="-49944"/>
          <a:stretch>
            <a:fillRect/>
          </a:stretch>
        </p:blipFill>
        <p:spPr/>
      </p:pic>
      <p:pic>
        <p:nvPicPr>
          <p:cNvPr id="8" name="Content Placeholder 7" descr="Opiumsmokers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028" b="-350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048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OPIUMSUGAR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00" r="-17500"/>
          <a:stretch>
            <a:fillRect/>
          </a:stretch>
        </p:blipFill>
        <p:spPr>
          <a:xfrm>
            <a:off x="-965200" y="406400"/>
            <a:ext cx="11442700" cy="6007100"/>
          </a:xfrm>
        </p:spPr>
      </p:pic>
    </p:spTree>
    <p:extLst>
      <p:ext uri="{BB962C8B-B14F-4D97-AF65-F5344CB8AC3E}">
        <p14:creationId xmlns:p14="http://schemas.microsoft.com/office/powerpoint/2010/main" val="359701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orre Ingleses Buenos Aires 4874851367_4875e081d3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52211" cy="3489158"/>
          </a:xfrm>
          <a:prstGeom prst="rect">
            <a:avLst/>
          </a:prstGeom>
        </p:spPr>
      </p:pic>
      <p:pic>
        <p:nvPicPr>
          <p:cNvPr id="6" name="Picture 5" descr="BritishTowerdLondon Big_Ben_8583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211" y="0"/>
            <a:ext cx="4388184" cy="6858000"/>
          </a:xfrm>
          <a:prstGeom prst="rect">
            <a:avLst/>
          </a:prstGeom>
        </p:spPr>
      </p:pic>
      <p:pic>
        <p:nvPicPr>
          <p:cNvPr id="7" name="Picture 6" descr="Clock Tower Kowlo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32" y="3489158"/>
            <a:ext cx="4666043" cy="341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7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a africa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44" r="-13844"/>
          <a:stretch>
            <a:fillRect/>
          </a:stretch>
        </p:blipFill>
        <p:spPr>
          <a:xfrm>
            <a:off x="-643467" y="1524000"/>
            <a:ext cx="10701867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BERLIN CONFERENCE  1884-1885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8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ANISH AMERICAN WAR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00" r="-16900"/>
          <a:stretch>
            <a:fillRect/>
          </a:stretch>
        </p:blipFill>
        <p:spPr>
          <a:xfrm>
            <a:off x="177800" y="622300"/>
            <a:ext cx="9055100" cy="5626100"/>
          </a:xfrm>
        </p:spPr>
      </p:pic>
    </p:spTree>
    <p:extLst>
      <p:ext uri="{BB962C8B-B14F-4D97-AF65-F5344CB8AC3E}">
        <p14:creationId xmlns:p14="http://schemas.microsoft.com/office/powerpoint/2010/main" val="202269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69333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Sino-Japanese War, 1894; Russian-Japanese war, 1905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3" name="Content Placeholder 12" descr="sino japanese mapminisinojapanesewar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228" b="-32228"/>
          <a:stretch>
            <a:fillRect/>
          </a:stretch>
        </p:blipFill>
        <p:spPr>
          <a:xfrm>
            <a:off x="118533" y="575733"/>
            <a:ext cx="4398603" cy="7518400"/>
          </a:xfrm>
        </p:spPr>
      </p:pic>
      <p:pic>
        <p:nvPicPr>
          <p:cNvPr id="5" name="Content Placeholder 4" descr="Japanese-Russia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208" b="-58208"/>
          <a:stretch>
            <a:fillRect/>
          </a:stretch>
        </p:blipFill>
        <p:spPr>
          <a:xfrm>
            <a:off x="4648200" y="-287867"/>
            <a:ext cx="4495800" cy="9279467"/>
          </a:xfrm>
        </p:spPr>
      </p:pic>
    </p:spTree>
    <p:extLst>
      <p:ext uri="{BB962C8B-B14F-4D97-AF65-F5344CB8AC3E}">
        <p14:creationId xmlns:p14="http://schemas.microsoft.com/office/powerpoint/2010/main" val="155045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Primera</a:t>
            </a:r>
            <a:r>
              <a:rPr lang="en-US" dirty="0" smtClean="0"/>
              <a:t> Parte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1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Tercera</a:t>
            </a:r>
            <a:r>
              <a:rPr lang="en-US" dirty="0" smtClean="0"/>
              <a:t> Parte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0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ld_War_Map_1959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19" b="-13119"/>
          <a:stretch>
            <a:fillRect/>
          </a:stretch>
        </p:blipFill>
        <p:spPr>
          <a:xfrm>
            <a:off x="0" y="762001"/>
            <a:ext cx="8957733" cy="64854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Socialist/Communist Interregnum and the Cold War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8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umumba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413" b="-27413"/>
          <a:stretch>
            <a:fillRect/>
          </a:stretch>
        </p:blipFill>
        <p:spPr>
          <a:xfrm>
            <a:off x="228600" y="-584200"/>
            <a:ext cx="3238500" cy="3619500"/>
          </a:xfrm>
        </p:spPr>
      </p:pic>
      <p:pic>
        <p:nvPicPr>
          <p:cNvPr id="7" name="Content Placeholder 6" descr="amilcar_cabral_qod.jpg.CROP.rtstory-large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067" b="-50067"/>
          <a:stretch>
            <a:fillRect/>
          </a:stretch>
        </p:blipFill>
        <p:spPr>
          <a:xfrm>
            <a:off x="4241800" y="-1054100"/>
            <a:ext cx="4059936" cy="4572000"/>
          </a:xfrm>
        </p:spPr>
      </p:pic>
      <p:pic>
        <p:nvPicPr>
          <p:cNvPr id="8" name="Picture 7" descr="angela davi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3035300"/>
            <a:ext cx="3352800" cy="2908300"/>
          </a:xfrm>
          <a:prstGeom prst="rect">
            <a:avLst/>
          </a:prstGeom>
        </p:spPr>
      </p:pic>
      <p:pic>
        <p:nvPicPr>
          <p:cNvPr id="9" name="Picture 8" descr="castro ch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100" y="2324100"/>
            <a:ext cx="3898900" cy="2590800"/>
          </a:xfrm>
          <a:prstGeom prst="rect">
            <a:avLst/>
          </a:prstGeom>
        </p:spPr>
      </p:pic>
      <p:pic>
        <p:nvPicPr>
          <p:cNvPr id="10" name="Picture 9" descr="bik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3517900"/>
            <a:ext cx="3289300" cy="263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usa_empir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85" r="-7185"/>
          <a:stretch>
            <a:fillRect/>
          </a:stretch>
        </p:blipFill>
        <p:spPr>
          <a:xfrm>
            <a:off x="-406400" y="1524000"/>
            <a:ext cx="9973733" cy="5334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</a:t>
            </a:r>
            <a:r>
              <a:rPr lang="en-US" sz="3600" dirty="0" smtClean="0">
                <a:solidFill>
                  <a:schemeClr val="bg1"/>
                </a:solidFill>
              </a:rPr>
              <a:t> Short Lived Victory and the Illusion of the End of History  (1990-2001)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2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sa_empir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618" b="-38618"/>
          <a:stretch>
            <a:fillRect/>
          </a:stretch>
        </p:blipFill>
        <p:spPr>
          <a:xfrm>
            <a:off x="168306" y="-1300457"/>
            <a:ext cx="8797825" cy="6096000"/>
          </a:xfrm>
        </p:spPr>
      </p:pic>
      <p:pic>
        <p:nvPicPr>
          <p:cNvPr id="7" name="Content Placeholder 6" descr="bricks 11-04-14brics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588" b="-64588"/>
          <a:stretch>
            <a:fillRect/>
          </a:stretch>
        </p:blipFill>
        <p:spPr>
          <a:xfrm>
            <a:off x="168306" y="1399054"/>
            <a:ext cx="8797825" cy="7129566"/>
          </a:xfrm>
        </p:spPr>
      </p:pic>
    </p:spTree>
    <p:extLst>
      <p:ext uri="{BB962C8B-B14F-4D97-AF65-F5344CB8AC3E}">
        <p14:creationId xmlns:p14="http://schemas.microsoft.com/office/powerpoint/2010/main" val="61011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Resúmen</a:t>
            </a:r>
            <a:r>
              <a:rPr lang="en-US" dirty="0" smtClean="0"/>
              <a:t> y </a:t>
            </a:r>
            <a:r>
              <a:rPr lang="en-US" dirty="0" err="1" smtClean="0"/>
              <a:t>Conclusión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36" y="368300"/>
            <a:ext cx="4059936" cy="64897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El </a:t>
            </a:r>
            <a:r>
              <a:rPr lang="en-US" b="1" dirty="0" err="1" smtClean="0">
                <a:solidFill>
                  <a:schemeClr val="bg1"/>
                </a:solidFill>
              </a:rPr>
              <a:t>horizonte</a:t>
            </a:r>
            <a:r>
              <a:rPr lang="en-US" b="1" dirty="0" smtClean="0">
                <a:solidFill>
                  <a:schemeClr val="bg1"/>
                </a:solidFill>
              </a:rPr>
              <a:t> colonial (actual) de la </a:t>
            </a:r>
            <a:r>
              <a:rPr lang="en-US" b="1" dirty="0" err="1" smtClean="0">
                <a:solidFill>
                  <a:schemeClr val="bg1"/>
                </a:solidFill>
              </a:rPr>
              <a:t>modernidad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rgbClr val="FFFF00"/>
                </a:solidFill>
              </a:rPr>
              <a:t>Procesos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Occidentalización</a:t>
            </a:r>
            <a:r>
              <a:rPr lang="en-US" dirty="0" smtClean="0">
                <a:solidFill>
                  <a:srgbClr val="FFFF00"/>
                </a:solidFill>
              </a:rPr>
              <a:t> del </a:t>
            </a:r>
            <a:r>
              <a:rPr lang="en-US" dirty="0" err="1" smtClean="0">
                <a:solidFill>
                  <a:srgbClr val="FFFF00"/>
                </a:solidFill>
              </a:rPr>
              <a:t>mundo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(1500-2000)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FFFF00"/>
                </a:solidFill>
              </a:rPr>
              <a:t>Procesos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Desoccidentalización</a:t>
            </a:r>
            <a:r>
              <a:rPr lang="en-US" dirty="0" smtClean="0">
                <a:solidFill>
                  <a:srgbClr val="FFFF00"/>
                </a:solidFill>
              </a:rPr>
              <a:t> del </a:t>
            </a:r>
            <a:r>
              <a:rPr lang="en-US" dirty="0" err="1" smtClean="0">
                <a:solidFill>
                  <a:srgbClr val="FFFF00"/>
                </a:solidFill>
              </a:rPr>
              <a:t>mundo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(2000--)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Procesos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de Re-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Occidentalización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del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mundo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(2008– 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Procesos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Decolonización</a:t>
            </a:r>
            <a:r>
              <a:rPr lang="en-US" dirty="0" smtClean="0">
                <a:solidFill>
                  <a:srgbClr val="FFFF00"/>
                </a:solidFill>
              </a:rPr>
              <a:t> (1955-1990) y </a:t>
            </a:r>
            <a:r>
              <a:rPr lang="en-US" dirty="0" err="1" smtClean="0">
                <a:solidFill>
                  <a:srgbClr val="FFFF00"/>
                </a:solidFill>
              </a:rPr>
              <a:t>Procesos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Decolonialidad</a:t>
            </a:r>
            <a:r>
              <a:rPr lang="en-US" dirty="0" smtClean="0">
                <a:solidFill>
                  <a:srgbClr val="FFFF00"/>
                </a:solidFill>
              </a:rPr>
              <a:t> (1990--)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267" y="1016001"/>
            <a:ext cx="4944533" cy="6079066"/>
          </a:xfrm>
        </p:spPr>
        <p:txBody>
          <a:bodyPr>
            <a:normAutofit fontScale="85000" lnSpcReduction="20000"/>
          </a:bodyPr>
          <a:lstStyle/>
          <a:p>
            <a:endParaRPr lang="en-US" sz="20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CF059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CF059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FCF059"/>
                </a:solidFill>
              </a:rPr>
              <a:t>Politización</a:t>
            </a:r>
            <a:r>
              <a:rPr lang="en-US" b="1" dirty="0" smtClean="0">
                <a:solidFill>
                  <a:srgbClr val="FCF059"/>
                </a:solidFill>
              </a:rPr>
              <a:t> de la 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CF059"/>
                </a:solidFill>
              </a:rPr>
              <a:t>sociedad</a:t>
            </a:r>
            <a:r>
              <a:rPr lang="en-US" b="1" dirty="0" smtClean="0">
                <a:solidFill>
                  <a:srgbClr val="FCF059"/>
                </a:solidFill>
              </a:rPr>
              <a:t> civil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FCF059"/>
                </a:solidFill>
              </a:rPr>
              <a:t>Emergencia</a:t>
            </a:r>
            <a:r>
              <a:rPr lang="en-US" b="1" dirty="0" smtClean="0">
                <a:solidFill>
                  <a:srgbClr val="FCF059"/>
                </a:solidFill>
              </a:rPr>
              <a:t> de la </a:t>
            </a:r>
            <a:r>
              <a:rPr lang="en-US" b="1" dirty="0" err="1" smtClean="0">
                <a:solidFill>
                  <a:srgbClr val="FCF059"/>
                </a:solidFill>
              </a:rPr>
              <a:t>sociedad</a:t>
            </a:r>
            <a:r>
              <a:rPr lang="en-US" b="1" dirty="0" smtClean="0">
                <a:solidFill>
                  <a:srgbClr val="FCF059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CF059"/>
                </a:solidFill>
              </a:rPr>
              <a:t>política</a:t>
            </a:r>
            <a:r>
              <a:rPr lang="en-US" b="1" dirty="0" smtClean="0">
                <a:solidFill>
                  <a:srgbClr val="FCF059"/>
                </a:solidFill>
              </a:rPr>
              <a:t> global</a:t>
            </a:r>
          </a:p>
          <a:p>
            <a:pPr marL="0" indent="0">
              <a:buNone/>
            </a:pPr>
            <a:endParaRPr lang="en-US" b="1" dirty="0" smtClean="0">
              <a:solidFill>
                <a:srgbClr val="FCF05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CF059"/>
                </a:solidFill>
              </a:rPr>
              <a:t>Segundo Estado y </a:t>
            </a:r>
            <a:r>
              <a:rPr lang="en-US" b="1" dirty="0" err="1" smtClean="0">
                <a:solidFill>
                  <a:srgbClr val="FCF059"/>
                </a:solidFill>
              </a:rPr>
              <a:t>Segunda</a:t>
            </a:r>
            <a:r>
              <a:rPr lang="en-US" b="1" dirty="0" smtClean="0">
                <a:solidFill>
                  <a:srgbClr val="FCF059"/>
                </a:solidFill>
              </a:rPr>
              <a:t> </a:t>
            </a:r>
            <a:r>
              <a:rPr lang="en-US" b="1" dirty="0" err="1" smtClean="0">
                <a:solidFill>
                  <a:srgbClr val="FCF059"/>
                </a:solidFill>
              </a:rPr>
              <a:t>Economía</a:t>
            </a:r>
            <a:endParaRPr lang="en-US" b="1" dirty="0" smtClean="0">
              <a:solidFill>
                <a:srgbClr val="FCF05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CF059"/>
                </a:solidFill>
              </a:rPr>
              <a:t>--</a:t>
            </a:r>
            <a:r>
              <a:rPr lang="en-US" b="1" dirty="0" err="1" smtClean="0">
                <a:solidFill>
                  <a:srgbClr val="FCF059"/>
                </a:solidFill>
              </a:rPr>
              <a:t>Califato</a:t>
            </a:r>
            <a:r>
              <a:rPr lang="en-US" b="1" dirty="0" smtClean="0">
                <a:solidFill>
                  <a:srgbClr val="FCF059"/>
                </a:solidFill>
              </a:rPr>
              <a:t> </a:t>
            </a:r>
            <a:r>
              <a:rPr lang="en-US" b="1" dirty="0" err="1" smtClean="0">
                <a:solidFill>
                  <a:srgbClr val="FCF059"/>
                </a:solidFill>
              </a:rPr>
              <a:t>Islámico</a:t>
            </a:r>
            <a:r>
              <a:rPr lang="en-US" b="1" dirty="0" smtClean="0">
                <a:solidFill>
                  <a:srgbClr val="FCF059"/>
                </a:solidFill>
              </a:rPr>
              <a:t> (ISIS)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CF059"/>
                </a:solidFill>
              </a:rPr>
              <a:t>-- </a:t>
            </a:r>
            <a:r>
              <a:rPr lang="en-US" b="1" dirty="0" err="1" smtClean="0">
                <a:solidFill>
                  <a:srgbClr val="FCF059"/>
                </a:solidFill>
              </a:rPr>
              <a:t>Carteles</a:t>
            </a:r>
            <a:r>
              <a:rPr lang="en-US" b="1" dirty="0" smtClean="0">
                <a:solidFill>
                  <a:srgbClr val="FCF059"/>
                </a:solidFill>
              </a:rPr>
              <a:t> (</a:t>
            </a:r>
            <a:r>
              <a:rPr lang="en-US" b="1" dirty="0" err="1" smtClean="0">
                <a:solidFill>
                  <a:srgbClr val="FCF059"/>
                </a:solidFill>
              </a:rPr>
              <a:t>legados</a:t>
            </a:r>
            <a:r>
              <a:rPr lang="en-US" b="1" dirty="0" smtClean="0">
                <a:solidFill>
                  <a:srgbClr val="FCF059"/>
                </a:solidFill>
              </a:rPr>
              <a:t> </a:t>
            </a:r>
            <a:r>
              <a:rPr lang="en-US" b="1" dirty="0" err="1" smtClean="0">
                <a:solidFill>
                  <a:srgbClr val="FCF059"/>
                </a:solidFill>
              </a:rPr>
              <a:t>legales</a:t>
            </a:r>
            <a:r>
              <a:rPr lang="en-US" b="1" dirty="0" smtClean="0">
                <a:solidFill>
                  <a:srgbClr val="FCF059"/>
                </a:solidFill>
              </a:rPr>
              <a:t> de la Guerra del </a:t>
            </a:r>
            <a:r>
              <a:rPr lang="en-US" b="1" dirty="0" err="1" smtClean="0">
                <a:solidFill>
                  <a:srgbClr val="FCF059"/>
                </a:solidFill>
              </a:rPr>
              <a:t>Opio</a:t>
            </a:r>
            <a:r>
              <a:rPr lang="en-US" b="1" dirty="0" smtClean="0">
                <a:solidFill>
                  <a:srgbClr val="FCF059"/>
                </a:solidFill>
              </a:rPr>
              <a:t>)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CF0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3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rdesillas.gi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33" b="-573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0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ave trade map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50" r="-26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505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11200" y="1092200"/>
            <a:ext cx="7924800" cy="4699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1) The </a:t>
            </a:r>
            <a:r>
              <a:rPr lang="en-US" sz="2800" dirty="0">
                <a:solidFill>
                  <a:srgbClr val="000000"/>
                </a:solidFill>
              </a:rPr>
              <a:t>Americas as a geo-social construct were born in the long sixteenth century. The creation of this geo-social entity, the Americas, was the constitutive act of the modern world-system;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000000"/>
                </a:solidFill>
              </a:rPr>
              <a:t>2) The </a:t>
            </a:r>
            <a:r>
              <a:rPr lang="en-US" sz="2800" dirty="0">
                <a:solidFill>
                  <a:srgbClr val="000000"/>
                </a:solidFill>
              </a:rPr>
              <a:t>Americas were not incorporated into an already existing capitalist world-economy. There could not have been a capitalism world-economy without the Americas.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</a:rPr>
              <a:t>Anibal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Quijano</a:t>
            </a:r>
            <a:r>
              <a:rPr lang="en-US" sz="2800" dirty="0" smtClean="0">
                <a:solidFill>
                  <a:srgbClr val="000000"/>
                </a:solidFill>
              </a:rPr>
              <a:t> y Immanuel </a:t>
            </a:r>
            <a:r>
              <a:rPr lang="en-US" sz="2800" dirty="0" err="1" smtClean="0">
                <a:solidFill>
                  <a:srgbClr val="000000"/>
                </a:solidFill>
              </a:rPr>
              <a:t>Wallerstein</a:t>
            </a:r>
            <a:r>
              <a:rPr lang="en-US" sz="2800" dirty="0" smtClean="0">
                <a:solidFill>
                  <a:srgbClr val="000000"/>
                </a:solidFill>
              </a:rPr>
              <a:t> 1992)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009670" y="47903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4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teliusWorldMap15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193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aT-O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000" r="-40000"/>
          <a:stretch>
            <a:fillRect/>
          </a:stretch>
        </p:blipFill>
        <p:spPr>
          <a:xfrm>
            <a:off x="457200" y="1930400"/>
            <a:ext cx="82296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mapa</a:t>
            </a:r>
            <a:r>
              <a:rPr lang="en-US" sz="3600" dirty="0" smtClean="0"/>
              <a:t> medieval Cristiano T en O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117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odexMendoza0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66" r="-2466"/>
          <a:stretch>
            <a:fillRect/>
          </a:stretch>
        </p:blipFill>
        <p:spPr/>
      </p:pic>
      <p:pic>
        <p:nvPicPr>
          <p:cNvPr id="8" name="Content Placeholder 7" descr="TAWANTINSUYU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41" r="-8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55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AP TAWANTIN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781" b="-52781"/>
          <a:stretch>
            <a:fillRect/>
          </a:stretch>
        </p:blipFill>
        <p:spPr>
          <a:xfrm>
            <a:off x="4800600" y="50799"/>
            <a:ext cx="3733800" cy="6976571"/>
          </a:xfrm>
          <a:prstGeom prst="rect">
            <a:avLst/>
          </a:prstGeom>
        </p:spPr>
      </p:pic>
      <p:pic>
        <p:nvPicPr>
          <p:cNvPr id="5" name="Content Placeholder 4" descr="CHINAMAP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032" r="-25032"/>
          <a:stretch>
            <a:fillRect/>
          </a:stretch>
        </p:blipFill>
        <p:spPr>
          <a:xfrm>
            <a:off x="-183607" y="3016346"/>
            <a:ext cx="4527007" cy="354012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09600" y="1236135"/>
            <a:ext cx="3733800" cy="1475000"/>
          </a:xfrm>
        </p:spPr>
        <p:txBody>
          <a:bodyPr>
            <a:noAutofit/>
          </a:bodyPr>
          <a:lstStyle/>
          <a:p>
            <a:r>
              <a:rPr lang="en-US" sz="1800" dirty="0"/>
              <a:t>四方 (</a:t>
            </a:r>
            <a:r>
              <a:rPr lang="en-US" sz="1800" dirty="0" err="1"/>
              <a:t>sìfāng</a:t>
            </a:r>
            <a:r>
              <a:rPr lang="en-US" sz="1800" dirty="0"/>
              <a:t>) are the four directions. It also means a shape with four right angles, i.e. a square or a rectangle. 四方 (</a:t>
            </a:r>
            <a:r>
              <a:rPr lang="en-US" sz="1800" dirty="0" err="1"/>
              <a:t>sìfāng</a:t>
            </a:r>
            <a:r>
              <a:rPr lang="en-US" sz="1800" dirty="0"/>
              <a:t>) and 八方 (</a:t>
            </a:r>
            <a:r>
              <a:rPr lang="en-US" sz="1800" dirty="0" err="1"/>
              <a:t>bāfāng</a:t>
            </a:r>
            <a:r>
              <a:rPr lang="en-US" sz="1800" dirty="0"/>
              <a:t> eight directions) are often used to refer to all sides or all </a:t>
            </a:r>
            <a:r>
              <a:rPr lang="en-US" sz="1800" dirty="0" smtClean="0"/>
              <a:t>directions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210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6096</TotalTime>
  <Words>320</Words>
  <Application>Microsoft Macintosh PowerPoint</Application>
  <PresentationFormat>Presentación en pantalla (4:3)</PresentationFormat>
  <Paragraphs>63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Paper</vt:lpstr>
      <vt:lpstr>AMERICA EN EL HORIZONTE COLONIAL DE LA MODERNIDAD Universidad de Costa Rica, Marzo 16,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mapa medieval Cristiano T en O </vt:lpstr>
      <vt:lpstr>Presentación de PowerPoint</vt:lpstr>
      <vt:lpstr>Presentación de PowerPoint</vt:lpstr>
      <vt:lpstr>             Mapa de Mateo Ricci,        circa 1585</vt:lpstr>
      <vt:lpstr>Presentación de PowerPoint</vt:lpstr>
      <vt:lpstr>John Speed, 1651</vt:lpstr>
      <vt:lpstr>The Axis Mundi moves from Rome to Greenwich</vt:lpstr>
      <vt:lpstr>My brother died at the age of 45 from, what was ruled, an accidental overdose. He had been a heroin addict most of his life.   The usual story, in and out of rehab and jail, government sponsored methadone programs, lying, stealing, </vt:lpstr>
      <vt:lpstr>Presentación de PowerPoint</vt:lpstr>
      <vt:lpstr>Presentación de PowerPoint</vt:lpstr>
      <vt:lpstr>BERLIN CONFERENCE  1884-1885</vt:lpstr>
      <vt:lpstr>Presentación de PowerPoint</vt:lpstr>
      <vt:lpstr>Sino-Japanese War, 1894; Russian-Japanese war, 1905</vt:lpstr>
      <vt:lpstr>Presentación de PowerPoint</vt:lpstr>
      <vt:lpstr>The Socialist/Communist Interregnum and the Cold War</vt:lpstr>
      <vt:lpstr>Presentación de PowerPoint</vt:lpstr>
      <vt:lpstr>A Short Lived Victory and the Illusion of the End of History  (1990-2001)</vt:lpstr>
      <vt:lpstr>Presentación de PowerPoint</vt:lpstr>
      <vt:lpstr>Presentación de PowerPoint</vt:lpstr>
      <vt:lpstr>Presentación de PowerPoint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beginning was the Pope</dc:title>
  <dc:creator>Duke User</dc:creator>
  <cp:lastModifiedBy>Gustavo Solera</cp:lastModifiedBy>
  <cp:revision>102</cp:revision>
  <dcterms:created xsi:type="dcterms:W3CDTF">2012-06-04T15:16:12Z</dcterms:created>
  <dcterms:modified xsi:type="dcterms:W3CDTF">2016-04-05T17:34:08Z</dcterms:modified>
</cp:coreProperties>
</file>